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9"/>
  </p:notesMasterIdLst>
  <p:sldIdLst>
    <p:sldId id="256" r:id="rId2"/>
    <p:sldId id="261" r:id="rId3"/>
    <p:sldId id="257" r:id="rId4"/>
    <p:sldId id="260" r:id="rId5"/>
    <p:sldId id="258" r:id="rId6"/>
    <p:sldId id="262" r:id="rId7"/>
    <p:sldId id="259"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69" autoAdjust="0"/>
  </p:normalViewPr>
  <p:slideViewPr>
    <p:cSldViewPr>
      <p:cViewPr varScale="1">
        <p:scale>
          <a:sx n="50" d="100"/>
          <a:sy n="50" d="100"/>
        </p:scale>
        <p:origin x="-238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76076E-81AE-48AF-BB79-7D4E395CDD78}" type="datetimeFigureOut">
              <a:rPr lang="en-US" smtClean="0"/>
              <a:t>12/19/2018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75BEC-017F-4ACA-986F-92D7F1D00219}" type="slidenum">
              <a:rPr lang="en-US" smtClean="0"/>
              <a:t>‹#›</a:t>
            </a:fld>
            <a:endParaRPr lang="en-US"/>
          </a:p>
        </p:txBody>
      </p:sp>
    </p:spTree>
    <p:extLst>
      <p:ext uri="{BB962C8B-B14F-4D97-AF65-F5344CB8AC3E}">
        <p14:creationId xmlns:p14="http://schemas.microsoft.com/office/powerpoint/2010/main" val="3494790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1" kern="1200" dirty="0" smtClean="0">
                <a:solidFill>
                  <a:schemeClr val="tx1"/>
                </a:solidFill>
                <a:effectLst/>
                <a:latin typeface="+mn-lt"/>
                <a:ea typeface="+mn-ea"/>
                <a:cs typeface="+mn-cs"/>
              </a:rPr>
              <a:t>Fruit Speed</a:t>
            </a:r>
            <a:r>
              <a:rPr lang="vi-VN" sz="1200" b="0" i="0" kern="1200" dirty="0" smtClean="0">
                <a:solidFill>
                  <a:schemeClr val="tx1"/>
                </a:solidFill>
                <a:effectLst/>
                <a:latin typeface="+mn-lt"/>
                <a:ea typeface="+mn-ea"/>
                <a:cs typeface="+mn-cs"/>
              </a:rPr>
              <a:t> este un joc distractiv, competitiv, bazat in special pe aptitudinile jucătorilor, însă și pe noroc. Acesta îți îmbunătățește reflexele și viteza de reacție la un stimul vizual. Este inspirat din jocul de carti </a:t>
            </a:r>
            <a:r>
              <a:rPr lang="vi-VN" sz="1200" b="0" i="1" kern="1200" dirty="0" smtClean="0">
                <a:solidFill>
                  <a:schemeClr val="tx1"/>
                </a:solidFill>
                <a:effectLst/>
                <a:latin typeface="+mn-lt"/>
                <a:ea typeface="+mn-ea"/>
                <a:cs typeface="+mn-cs"/>
              </a:rPr>
              <a:t>Război Egiptean</a:t>
            </a:r>
            <a:r>
              <a:rPr lang="vi-VN"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B275BEC-017F-4ACA-986F-92D7F1D00219}" type="slidenum">
              <a:rPr lang="en-US" smtClean="0"/>
              <a:t>1</a:t>
            </a:fld>
            <a:endParaRPr lang="en-US"/>
          </a:p>
        </p:txBody>
      </p:sp>
    </p:spTree>
    <p:extLst>
      <p:ext uri="{BB962C8B-B14F-4D97-AF65-F5344CB8AC3E}">
        <p14:creationId xmlns:p14="http://schemas.microsoft.com/office/powerpoint/2010/main" val="259001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75BEC-017F-4ACA-986F-92D7F1D00219}" type="slidenum">
              <a:rPr lang="en-US" smtClean="0"/>
              <a:t>3</a:t>
            </a:fld>
            <a:endParaRPr lang="en-US"/>
          </a:p>
        </p:txBody>
      </p:sp>
    </p:spTree>
    <p:extLst>
      <p:ext uri="{BB962C8B-B14F-4D97-AF65-F5344CB8AC3E}">
        <p14:creationId xmlns:p14="http://schemas.microsoft.com/office/powerpoint/2010/main" val="218655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dirty="0" smtClean="0">
                <a:solidFill>
                  <a:schemeClr val="tx1"/>
                </a:solidFill>
                <a:effectLst/>
                <a:latin typeface="+mn-lt"/>
                <a:ea typeface="+mn-ea"/>
                <a:cs typeface="+mn-cs"/>
              </a:rPr>
              <a:t>Se joacă în cel puțin 2 persoane și nu are o limită superioară de jucători. Fiecare va primi câte un joystick cu următoarele utilități: mișcarea pe axa Ox, care va simula decartarea unei carti și apăsarea de buton, pe care o vom explica ulterior. Un jucător începe punând o "carte" deasupra "pachetului" din centrul jucătorilor, cu fața în sus. </a:t>
            </a:r>
            <a:endParaRPr lang="en-US" dirty="0" smtClean="0"/>
          </a:p>
          <a:p>
            <a:endParaRPr lang="en-US" dirty="0"/>
          </a:p>
        </p:txBody>
      </p:sp>
      <p:sp>
        <p:nvSpPr>
          <p:cNvPr id="4" name="Slide Number Placeholder 3"/>
          <p:cNvSpPr>
            <a:spLocks noGrp="1"/>
          </p:cNvSpPr>
          <p:nvPr>
            <p:ph type="sldNum" sz="quarter" idx="10"/>
          </p:nvPr>
        </p:nvSpPr>
        <p:spPr/>
        <p:txBody>
          <a:bodyPr/>
          <a:lstStyle/>
          <a:p>
            <a:fld id="{AB275BEC-017F-4ACA-986F-92D7F1D00219}" type="slidenum">
              <a:rPr lang="en-US" smtClean="0"/>
              <a:t>4</a:t>
            </a:fld>
            <a:endParaRPr lang="en-US"/>
          </a:p>
        </p:txBody>
      </p:sp>
    </p:spTree>
    <p:extLst>
      <p:ext uri="{BB962C8B-B14F-4D97-AF65-F5344CB8AC3E}">
        <p14:creationId xmlns:p14="http://schemas.microsoft.com/office/powerpoint/2010/main" val="274580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Acest lucru va fi realiat mutand din Joystick, iar pe matrice va aparea un nou fruct. Apoi, următorul jucător în sensul de joc (ori in sensul acelor de ceasornic, ori trigonometric) face același lucru, după aceea, următorul jucător, apoi următorul, etc.</a:t>
            </a:r>
          </a:p>
          <a:p>
            <a:r>
              <a:rPr lang="vi-VN" sz="1200" b="0" i="0" kern="1200" dirty="0" smtClean="0">
                <a:solidFill>
                  <a:schemeClr val="tx1"/>
                </a:solidFill>
                <a:effectLst/>
                <a:latin typeface="+mn-lt"/>
                <a:ea typeface="+mn-ea"/>
                <a:cs typeface="+mn-cs"/>
              </a:rPr>
              <a:t>Cărțile care ilustrează numerele 1</a:t>
            </a:r>
            <a:r>
              <a:rPr lang="ro-RO" sz="1200" b="0" i="0" kern="1200" dirty="0" smtClean="0">
                <a:solidFill>
                  <a:schemeClr val="tx1"/>
                </a:solidFill>
                <a:effectLst/>
                <a:latin typeface="+mn-lt"/>
                <a:ea typeface="+mn-ea"/>
                <a:cs typeface="+mn-cs"/>
              </a:rPr>
              <a:t> și</a:t>
            </a:r>
            <a:r>
              <a:rPr lang="vi-VN" sz="1200" b="0" i="0" kern="1200" dirty="0" smtClean="0">
                <a:solidFill>
                  <a:schemeClr val="tx1"/>
                </a:solidFill>
                <a:effectLst/>
                <a:latin typeface="+mn-lt"/>
                <a:ea typeface="+mn-ea"/>
                <a:cs typeface="+mn-cs"/>
              </a:rPr>
              <a:t> 2</a:t>
            </a:r>
            <a:r>
              <a:rPr lang="ro-RO"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se numesc puncte. Când un jucător pune un punct jos îl provoaca la "duel" pe următorul, care are un număr de șanse egal numarului indicat de "carte" pentru a pune un alt punct. Dacă nu pune punct în acel număr de șanse, jucătorul care a pus ultimul punct revendica toate "cărțile de jos". Cu alte cuvinte, dacă un jucător pune:</a:t>
            </a:r>
          </a:p>
          <a:p>
            <a:r>
              <a:rPr lang="ro-RO" sz="1200" b="0" i="0" kern="1200" dirty="0" smtClean="0">
                <a:solidFill>
                  <a:schemeClr val="tx1"/>
                </a:solidFill>
                <a:effectLst/>
                <a:latin typeface="+mn-lt"/>
                <a:ea typeface="+mn-ea"/>
                <a:cs typeface="+mn-cs"/>
              </a:rPr>
              <a:t>1.</a:t>
            </a:r>
            <a:r>
              <a:rPr lang="ro-RO"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următorul este obligat să pună punct din prima pentru a câștiga. Altfel le ia cel care a pus 1</a:t>
            </a:r>
          </a:p>
          <a:p>
            <a:r>
              <a:rPr lang="ro-RO" sz="1200" b="0" i="0" kern="1200" dirty="0" smtClean="0">
                <a:solidFill>
                  <a:schemeClr val="tx1"/>
                </a:solidFill>
                <a:effectLst/>
                <a:latin typeface="+mn-lt"/>
                <a:ea typeface="+mn-ea"/>
                <a:cs typeface="+mn-cs"/>
              </a:rPr>
              <a:t>2. </a:t>
            </a:r>
            <a:r>
              <a:rPr lang="vi-VN" sz="1200" b="0" i="0" kern="1200" dirty="0" smtClean="0">
                <a:solidFill>
                  <a:schemeClr val="tx1"/>
                </a:solidFill>
                <a:effectLst/>
                <a:latin typeface="+mn-lt"/>
                <a:ea typeface="+mn-ea"/>
                <a:cs typeface="+mn-cs"/>
              </a:rPr>
              <a:t>următorul are două șanse să pună punct. Dacă nu reușește din prima, mai are una, dar dacă nu pune nici dintr-a doua, le ia cel care a pus 2-ul.</a:t>
            </a:r>
          </a:p>
          <a:p>
            <a:r>
              <a:rPr lang="vi-VN" sz="1200" b="0" i="0" kern="1200" dirty="0" smtClean="0">
                <a:solidFill>
                  <a:schemeClr val="tx1"/>
                </a:solidFill>
                <a:effectLst/>
                <a:latin typeface="+mn-lt"/>
                <a:ea typeface="+mn-ea"/>
                <a:cs typeface="+mn-cs"/>
              </a:rPr>
              <a:t>Până aici jocul a fost doar de noroc. Dar acum vine partea amuzantă care necesită refelexe foarte bune.</a:t>
            </a:r>
          </a:p>
          <a:p>
            <a:endParaRPr lang="en-US" dirty="0"/>
          </a:p>
        </p:txBody>
      </p:sp>
      <p:sp>
        <p:nvSpPr>
          <p:cNvPr id="4" name="Slide Number Placeholder 3"/>
          <p:cNvSpPr>
            <a:spLocks noGrp="1"/>
          </p:cNvSpPr>
          <p:nvPr>
            <p:ph type="sldNum" sz="quarter" idx="10"/>
          </p:nvPr>
        </p:nvSpPr>
        <p:spPr/>
        <p:txBody>
          <a:bodyPr/>
          <a:lstStyle/>
          <a:p>
            <a:fld id="{AB275BEC-017F-4ACA-986F-92D7F1D00219}" type="slidenum">
              <a:rPr lang="en-US" smtClean="0"/>
              <a:t>5</a:t>
            </a:fld>
            <a:endParaRPr lang="en-US"/>
          </a:p>
        </p:txBody>
      </p:sp>
    </p:spTree>
    <p:extLst>
      <p:ext uri="{BB962C8B-B14F-4D97-AF65-F5344CB8AC3E}">
        <p14:creationId xmlns:p14="http://schemas.microsoft.com/office/powerpoint/2010/main" val="288268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Regula Dublei:</a:t>
            </a:r>
            <a:r>
              <a:rPr lang="vi-VN" sz="1200" b="0" i="0" kern="1200" dirty="0" smtClean="0">
                <a:solidFill>
                  <a:schemeClr val="tx1"/>
                </a:solidFill>
                <a:effectLst/>
                <a:latin typeface="+mn-lt"/>
                <a:ea typeface="+mn-ea"/>
                <a:cs typeface="+mn-cs"/>
              </a:rPr>
              <a:t> Dacă două fructe la fel apar consecutiv, primul jucător care apasă butonul, ia toate cărțile de jos, adică va strânge un număr de puncte egal cu numărul de cărți decartate de la ultima revendicare corectă. Apăsarea butonului imită "bătaia" din jocul original de cărți.</a:t>
            </a:r>
          </a:p>
          <a:p>
            <a:r>
              <a:rPr lang="vi-VN" sz="1200" b="1" i="0" kern="1200" dirty="0" smtClean="0">
                <a:solidFill>
                  <a:schemeClr val="tx1"/>
                </a:solidFill>
                <a:effectLst/>
                <a:latin typeface="+mn-lt"/>
                <a:ea typeface="+mn-ea"/>
                <a:cs typeface="+mn-cs"/>
              </a:rPr>
              <a:t>Regula Sandwich-ului:</a:t>
            </a:r>
            <a:r>
              <a:rPr lang="vi-VN" sz="1200" b="0" i="0" kern="1200" dirty="0" smtClean="0">
                <a:solidFill>
                  <a:schemeClr val="tx1"/>
                </a:solidFill>
                <a:effectLst/>
                <a:latin typeface="+mn-lt"/>
                <a:ea typeface="+mn-ea"/>
                <a:cs typeface="+mn-cs"/>
              </a:rPr>
              <a:t> Dacă se pune un sandwich jos, adică o serie de "cărți" de genul „pară, banană, pară”, „kiwi, portocală, kiwi”, „2, măr, 2”, primul care apasă, ia toate cărțile de jos.</a:t>
            </a:r>
          </a:p>
          <a:p>
            <a:r>
              <a:rPr lang="vi-VN" sz="1200" b="1" i="0" kern="1200" dirty="0" smtClean="0">
                <a:solidFill>
                  <a:schemeClr val="tx1"/>
                </a:solidFill>
                <a:effectLst/>
                <a:latin typeface="+mn-lt"/>
                <a:ea typeface="+mn-ea"/>
                <a:cs typeface="+mn-cs"/>
              </a:rPr>
              <a:t>Regula Bătăii Greșite:</a:t>
            </a:r>
            <a:r>
              <a:rPr lang="vi-VN" sz="1200" b="0" i="0" kern="1200" dirty="0" smtClean="0">
                <a:solidFill>
                  <a:schemeClr val="tx1"/>
                </a:solidFill>
                <a:effectLst/>
                <a:latin typeface="+mn-lt"/>
                <a:ea typeface="+mn-ea"/>
                <a:cs typeface="+mn-cs"/>
              </a:rPr>
              <a:t> De câte ori un jucător apasă greșit butonul (daca nu a fost nici sandwich, nici dublă) acesta va trebui să decarteze numărul de cărți indicat de valoarea fructului. Spre deosebire de regula dublei și a sandwich-ului, unde după "bătaie" cărțile sunt revendicate de către cineva, aici fructele vor rămâne în continuare în centru.</a:t>
            </a:r>
          </a:p>
        </p:txBody>
      </p:sp>
      <p:sp>
        <p:nvSpPr>
          <p:cNvPr id="4" name="Slide Number Placeholder 3"/>
          <p:cNvSpPr>
            <a:spLocks noGrp="1"/>
          </p:cNvSpPr>
          <p:nvPr>
            <p:ph type="sldNum" sz="quarter" idx="10"/>
          </p:nvPr>
        </p:nvSpPr>
        <p:spPr/>
        <p:txBody>
          <a:bodyPr/>
          <a:lstStyle/>
          <a:p>
            <a:fld id="{AB275BEC-017F-4ACA-986F-92D7F1D00219}" type="slidenum">
              <a:rPr lang="en-US" smtClean="0"/>
              <a:t>6</a:t>
            </a:fld>
            <a:endParaRPr lang="en-US"/>
          </a:p>
        </p:txBody>
      </p:sp>
    </p:spTree>
    <p:extLst>
      <p:ext uri="{BB962C8B-B14F-4D97-AF65-F5344CB8AC3E}">
        <p14:creationId xmlns:p14="http://schemas.microsoft.com/office/powerpoint/2010/main" val="423448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b="0" i="0" kern="1200" smtClean="0">
                <a:solidFill>
                  <a:schemeClr val="tx1"/>
                </a:solidFill>
                <a:effectLst/>
                <a:latin typeface="+mn-lt"/>
                <a:ea typeface="+mn-ea"/>
                <a:cs typeface="+mn-cs"/>
              </a:rPr>
              <a:t>Goal:</a:t>
            </a:r>
            <a:endParaRPr lang="ro-RO"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Ultimul jucător care rămâne cu un punctaj nenul câștigă.</a:t>
            </a:r>
            <a:endParaRPr lang="en-US" dirty="0"/>
          </a:p>
        </p:txBody>
      </p:sp>
      <p:sp>
        <p:nvSpPr>
          <p:cNvPr id="4" name="Slide Number Placeholder 3"/>
          <p:cNvSpPr>
            <a:spLocks noGrp="1"/>
          </p:cNvSpPr>
          <p:nvPr>
            <p:ph type="sldNum" sz="quarter" idx="10"/>
          </p:nvPr>
        </p:nvSpPr>
        <p:spPr/>
        <p:txBody>
          <a:bodyPr/>
          <a:lstStyle/>
          <a:p>
            <a:fld id="{AB275BEC-017F-4ACA-986F-92D7F1D00219}" type="slidenum">
              <a:rPr lang="en-US" smtClean="0"/>
              <a:t>7</a:t>
            </a:fld>
            <a:endParaRPr lang="en-US"/>
          </a:p>
        </p:txBody>
      </p:sp>
    </p:spTree>
    <p:extLst>
      <p:ext uri="{BB962C8B-B14F-4D97-AF65-F5344CB8AC3E}">
        <p14:creationId xmlns:p14="http://schemas.microsoft.com/office/powerpoint/2010/main" val="341183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2835089-5F11-49A3-A014-E1950CF1ED50}" type="datetimeFigureOut">
              <a:rPr lang="en-US" smtClean="0"/>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835089-5F11-49A3-A014-E1950CF1ED50}" type="datetimeFigureOut">
              <a:rPr lang="en-US" smtClean="0"/>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835089-5F11-49A3-A014-E1950CF1ED50}" type="datetimeFigureOut">
              <a:rPr lang="en-US" smtClean="0"/>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835089-5F11-49A3-A014-E1950CF1ED50}" type="datetimeFigureOut">
              <a:rPr lang="en-US" smtClean="0"/>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A2835089-5F11-49A3-A014-E1950CF1ED50}" type="datetimeFigureOut">
              <a:rPr lang="en-US" smtClean="0"/>
              <a:t>12/19/2018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835089-5F11-49A3-A014-E1950CF1ED50}" type="datetimeFigureOut">
              <a:rPr lang="en-US" smtClean="0"/>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DFEE8C-57BB-4840-9E6F-A5AD05A73098}"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2835089-5F11-49A3-A014-E1950CF1ED50}" type="datetimeFigureOut">
              <a:rPr lang="en-US" smtClean="0"/>
              <a:t>12/19/2018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2835089-5F11-49A3-A014-E1950CF1ED50}" type="datetimeFigureOut">
              <a:rPr lang="en-US" smtClean="0"/>
              <a:t>12/19/2018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835089-5F11-49A3-A014-E1950CF1ED50}" type="datetimeFigureOut">
              <a:rPr lang="en-US" smtClean="0"/>
              <a:t>12/19/2018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A2835089-5F11-49A3-A014-E1950CF1ED50}" type="datetimeFigureOut">
              <a:rPr lang="en-US" smtClean="0"/>
              <a:t>12/19/2018</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ADFEE8C-57BB-4840-9E6F-A5AD05A7309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835089-5F11-49A3-A014-E1950CF1ED50}" type="datetimeFigureOut">
              <a:rPr lang="en-US" smtClean="0"/>
              <a:t>12/19/2018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DFEE8C-57BB-4840-9E6F-A5AD05A7309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A2835089-5F11-49A3-A014-E1950CF1ED50}" type="datetimeFigureOut">
              <a:rPr lang="en-US" smtClean="0"/>
              <a:t>12/19/2018</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ADFEE8C-57BB-4840-9E6F-A5AD05A7309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o-RO" sz="5400" dirty="0" smtClean="0">
                <a:latin typeface="Algerian" pitchFamily="82" charset="0"/>
                <a:ea typeface="Arial Unicode MS" pitchFamily="34" charset="-128"/>
                <a:cs typeface="Arial Unicode MS" pitchFamily="34" charset="-128"/>
              </a:rPr>
              <a:t>Fruit Speed</a:t>
            </a:r>
            <a:endParaRPr lang="en-US" sz="5400" dirty="0">
              <a:latin typeface="Algerian" pitchFamily="82" charset="0"/>
              <a:ea typeface="Arial Unicode MS" pitchFamily="34" charset="-128"/>
              <a:cs typeface="Arial Unicode MS" pitchFamily="34" charset="-128"/>
            </a:endParaRPr>
          </a:p>
        </p:txBody>
      </p:sp>
      <p:sp>
        <p:nvSpPr>
          <p:cNvPr id="3" name="Subtitle 2"/>
          <p:cNvSpPr>
            <a:spLocks noGrp="1"/>
          </p:cNvSpPr>
          <p:nvPr>
            <p:ph type="subTitle" idx="1"/>
          </p:nvPr>
        </p:nvSpPr>
        <p:spPr/>
        <p:txBody>
          <a:bodyPr/>
          <a:lstStyle/>
          <a:p>
            <a:r>
              <a:rPr lang="ro-RO" dirty="0" smtClean="0">
                <a:latin typeface="Bahnschrift Light" pitchFamily="34" charset="0"/>
              </a:rPr>
              <a:t>        -An ARDUINO GAMe-</a:t>
            </a:r>
            <a:endParaRPr lang="en-US" dirty="0">
              <a:latin typeface="Bahnschrift Light" pitchFamily="34" charset="0"/>
            </a:endParaRPr>
          </a:p>
        </p:txBody>
      </p:sp>
    </p:spTree>
    <p:extLst>
      <p:ext uri="{BB962C8B-B14F-4D97-AF65-F5344CB8AC3E}">
        <p14:creationId xmlns:p14="http://schemas.microsoft.com/office/powerpoint/2010/main" val="104382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3" y="0"/>
            <a:ext cx="9164924" cy="6873693"/>
          </a:xfrm>
          <a:prstGeom prst="rect">
            <a:avLst/>
          </a:prstGeom>
        </p:spPr>
      </p:pic>
      <p:sp>
        <p:nvSpPr>
          <p:cNvPr id="37" name="Bent Arrow 36"/>
          <p:cNvSpPr/>
          <p:nvPr/>
        </p:nvSpPr>
        <p:spPr>
          <a:xfrm>
            <a:off x="637255" y="3919254"/>
            <a:ext cx="601794" cy="24353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a:off x="241980" y="3622606"/>
            <a:ext cx="790551" cy="1819148"/>
          </a:xfrm>
          <a:prstGeom prst="bentArrow">
            <a:avLst>
              <a:gd name="adj1" fmla="val 25000"/>
              <a:gd name="adj2" fmla="val 24433"/>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923928" y="1412776"/>
            <a:ext cx="184731" cy="369332"/>
          </a:xfrm>
          <a:prstGeom prst="rect">
            <a:avLst/>
          </a:prstGeom>
          <a:noFill/>
        </p:spPr>
        <p:txBody>
          <a:bodyPr wrap="none" rtlCol="0">
            <a:spAutoFit/>
          </a:bodyPr>
          <a:lstStyle/>
          <a:p>
            <a:endParaRPr lang="en-US" dirty="0"/>
          </a:p>
        </p:txBody>
      </p:sp>
      <p:sp>
        <p:nvSpPr>
          <p:cNvPr id="7" name="TextBox 6"/>
          <p:cNvSpPr txBox="1"/>
          <p:nvPr/>
        </p:nvSpPr>
        <p:spPr>
          <a:xfrm>
            <a:off x="2537627" y="5118589"/>
            <a:ext cx="1358449" cy="646331"/>
          </a:xfrm>
          <a:prstGeom prst="rect">
            <a:avLst/>
          </a:prstGeom>
          <a:noFill/>
        </p:spPr>
        <p:txBody>
          <a:bodyPr wrap="none" rtlCol="0">
            <a:spAutoFit/>
          </a:bodyPr>
          <a:lstStyle/>
          <a:p>
            <a:pPr algn="ctr"/>
            <a:r>
              <a:rPr lang="ro-RO" b="1" dirty="0" smtClean="0">
                <a:solidFill>
                  <a:schemeClr val="bg1"/>
                </a:solidFill>
              </a:rPr>
              <a:t>MATRIX 8X8</a:t>
            </a:r>
          </a:p>
          <a:p>
            <a:pPr algn="ctr"/>
            <a:r>
              <a:rPr lang="en-US" b="1" dirty="0">
                <a:solidFill>
                  <a:schemeClr val="bg1"/>
                </a:solidFill>
              </a:rPr>
              <a:t>1088AS</a:t>
            </a:r>
          </a:p>
        </p:txBody>
      </p:sp>
      <p:sp>
        <p:nvSpPr>
          <p:cNvPr id="8" name="TextBox 7"/>
          <p:cNvSpPr txBox="1"/>
          <p:nvPr/>
        </p:nvSpPr>
        <p:spPr>
          <a:xfrm>
            <a:off x="180674" y="3284984"/>
            <a:ext cx="2004138" cy="369332"/>
          </a:xfrm>
          <a:prstGeom prst="rect">
            <a:avLst/>
          </a:prstGeom>
          <a:noFill/>
        </p:spPr>
        <p:txBody>
          <a:bodyPr wrap="none" rtlCol="0">
            <a:spAutoFit/>
          </a:bodyPr>
          <a:lstStyle/>
          <a:p>
            <a:r>
              <a:rPr lang="en-US" b="1" dirty="0">
                <a:solidFill>
                  <a:schemeClr val="bg1"/>
                </a:solidFill>
              </a:rPr>
              <a:t>DRIVER </a:t>
            </a:r>
            <a:r>
              <a:rPr lang="en-US" b="1" dirty="0" smtClean="0">
                <a:solidFill>
                  <a:schemeClr val="bg1"/>
                </a:solidFill>
              </a:rPr>
              <a:t>MAX</a:t>
            </a:r>
            <a:r>
              <a:rPr lang="ro-RO" b="1" dirty="0" smtClean="0">
                <a:solidFill>
                  <a:schemeClr val="bg1"/>
                </a:solidFill>
              </a:rPr>
              <a:t> </a:t>
            </a:r>
            <a:r>
              <a:rPr lang="en-US" b="1" dirty="0" smtClean="0">
                <a:solidFill>
                  <a:schemeClr val="bg1"/>
                </a:solidFill>
              </a:rPr>
              <a:t>7219</a:t>
            </a:r>
            <a:endParaRPr lang="en-US" b="1" dirty="0">
              <a:solidFill>
                <a:schemeClr val="bg1"/>
              </a:solidFill>
            </a:endParaRPr>
          </a:p>
        </p:txBody>
      </p:sp>
      <p:sp>
        <p:nvSpPr>
          <p:cNvPr id="9" name="TextBox 8"/>
          <p:cNvSpPr txBox="1"/>
          <p:nvPr/>
        </p:nvSpPr>
        <p:spPr>
          <a:xfrm>
            <a:off x="7914817" y="1696068"/>
            <a:ext cx="1229183" cy="369332"/>
          </a:xfrm>
          <a:prstGeom prst="rect">
            <a:avLst/>
          </a:prstGeom>
          <a:noFill/>
        </p:spPr>
        <p:txBody>
          <a:bodyPr wrap="none" rtlCol="0">
            <a:spAutoFit/>
          </a:bodyPr>
          <a:lstStyle/>
          <a:p>
            <a:r>
              <a:rPr lang="en-US" b="1" dirty="0" smtClean="0">
                <a:solidFill>
                  <a:schemeClr val="bg1"/>
                </a:solidFill>
              </a:rPr>
              <a:t>J</a:t>
            </a:r>
            <a:r>
              <a:rPr lang="ro-RO" b="1" dirty="0" smtClean="0">
                <a:solidFill>
                  <a:schemeClr val="bg1"/>
                </a:solidFill>
              </a:rPr>
              <a:t>OY</a:t>
            </a:r>
            <a:r>
              <a:rPr lang="en-US" b="1" dirty="0" smtClean="0">
                <a:solidFill>
                  <a:schemeClr val="bg1"/>
                </a:solidFill>
              </a:rPr>
              <a:t>S</a:t>
            </a:r>
            <a:r>
              <a:rPr lang="ro-RO" b="1" dirty="0" smtClean="0">
                <a:solidFill>
                  <a:schemeClr val="bg1"/>
                </a:solidFill>
              </a:rPr>
              <a:t>TICKS</a:t>
            </a:r>
            <a:endParaRPr lang="en-US" b="1" dirty="0">
              <a:solidFill>
                <a:schemeClr val="bg1"/>
              </a:solidFill>
            </a:endParaRPr>
          </a:p>
        </p:txBody>
      </p:sp>
      <p:sp>
        <p:nvSpPr>
          <p:cNvPr id="11" name="TextBox 10"/>
          <p:cNvSpPr txBox="1"/>
          <p:nvPr/>
        </p:nvSpPr>
        <p:spPr>
          <a:xfrm>
            <a:off x="2436722" y="2279092"/>
            <a:ext cx="1690527" cy="369332"/>
          </a:xfrm>
          <a:prstGeom prst="rect">
            <a:avLst/>
          </a:prstGeom>
          <a:noFill/>
        </p:spPr>
        <p:txBody>
          <a:bodyPr wrap="none" rtlCol="0">
            <a:spAutoFit/>
          </a:bodyPr>
          <a:lstStyle/>
          <a:p>
            <a:r>
              <a:rPr lang="ro-RO" b="1" dirty="0" smtClean="0">
                <a:solidFill>
                  <a:schemeClr val="bg1"/>
                </a:solidFill>
              </a:rPr>
              <a:t>BREADBOARDS</a:t>
            </a:r>
            <a:endParaRPr lang="en-US" b="1" dirty="0">
              <a:solidFill>
                <a:schemeClr val="bg1"/>
              </a:solidFill>
            </a:endParaRPr>
          </a:p>
        </p:txBody>
      </p:sp>
      <p:sp>
        <p:nvSpPr>
          <p:cNvPr id="12" name="TextBox 11"/>
          <p:cNvSpPr txBox="1"/>
          <p:nvPr/>
        </p:nvSpPr>
        <p:spPr>
          <a:xfrm rot="232654">
            <a:off x="3998214" y="1515554"/>
            <a:ext cx="1846018" cy="369332"/>
          </a:xfrm>
          <a:prstGeom prst="rect">
            <a:avLst/>
          </a:prstGeom>
          <a:noFill/>
        </p:spPr>
        <p:txBody>
          <a:bodyPr wrap="none" rtlCol="0">
            <a:spAutoFit/>
          </a:bodyPr>
          <a:lstStyle/>
          <a:p>
            <a:r>
              <a:rPr lang="ro-RO" b="1" dirty="0" smtClean="0">
                <a:solidFill>
                  <a:schemeClr val="bg1"/>
                </a:solidFill>
              </a:rPr>
              <a:t>ARDUINO BOARD</a:t>
            </a:r>
            <a:endParaRPr lang="en-US" b="1" dirty="0">
              <a:solidFill>
                <a:schemeClr val="bg1"/>
              </a:solidFill>
            </a:endParaRPr>
          </a:p>
        </p:txBody>
      </p:sp>
      <p:sp>
        <p:nvSpPr>
          <p:cNvPr id="13" name="TextBox 12"/>
          <p:cNvSpPr txBox="1"/>
          <p:nvPr/>
        </p:nvSpPr>
        <p:spPr>
          <a:xfrm>
            <a:off x="4679200" y="6358844"/>
            <a:ext cx="575094" cy="369332"/>
          </a:xfrm>
          <a:prstGeom prst="rect">
            <a:avLst/>
          </a:prstGeom>
          <a:noFill/>
        </p:spPr>
        <p:txBody>
          <a:bodyPr wrap="none" rtlCol="0">
            <a:spAutoFit/>
          </a:bodyPr>
          <a:lstStyle/>
          <a:p>
            <a:r>
              <a:rPr lang="ro-RO" b="1" dirty="0" smtClean="0">
                <a:solidFill>
                  <a:schemeClr val="bg1"/>
                </a:solidFill>
              </a:rPr>
              <a:t>LCD</a:t>
            </a:r>
            <a:endParaRPr lang="en-US" b="1" dirty="0">
              <a:solidFill>
                <a:schemeClr val="bg1"/>
              </a:solidFill>
            </a:endParaRPr>
          </a:p>
        </p:txBody>
      </p:sp>
      <p:sp>
        <p:nvSpPr>
          <p:cNvPr id="14" name="TextBox 13"/>
          <p:cNvSpPr txBox="1"/>
          <p:nvPr/>
        </p:nvSpPr>
        <p:spPr>
          <a:xfrm>
            <a:off x="4805234" y="3172326"/>
            <a:ext cx="1128877" cy="369332"/>
          </a:xfrm>
          <a:prstGeom prst="rect">
            <a:avLst/>
          </a:prstGeom>
          <a:noFill/>
        </p:spPr>
        <p:txBody>
          <a:bodyPr wrap="square" rtlCol="0">
            <a:spAutoFit/>
          </a:bodyPr>
          <a:lstStyle/>
          <a:p>
            <a:r>
              <a:rPr lang="ro-RO" b="1" dirty="0">
                <a:solidFill>
                  <a:schemeClr val="bg1"/>
                </a:solidFill>
              </a:rPr>
              <a:t>W</a:t>
            </a:r>
            <a:r>
              <a:rPr lang="ro-RO" b="1" dirty="0" smtClean="0">
                <a:solidFill>
                  <a:schemeClr val="bg1"/>
                </a:solidFill>
              </a:rPr>
              <a:t>IRES</a:t>
            </a:r>
            <a:endParaRPr lang="en-US" b="1" dirty="0">
              <a:solidFill>
                <a:schemeClr val="bg1"/>
              </a:solidFill>
            </a:endParaRPr>
          </a:p>
        </p:txBody>
      </p:sp>
      <p:sp>
        <p:nvSpPr>
          <p:cNvPr id="15" name="TextBox 14"/>
          <p:cNvSpPr txBox="1"/>
          <p:nvPr/>
        </p:nvSpPr>
        <p:spPr>
          <a:xfrm>
            <a:off x="53224" y="3933056"/>
            <a:ext cx="979307" cy="369332"/>
          </a:xfrm>
          <a:prstGeom prst="rect">
            <a:avLst/>
          </a:prstGeom>
          <a:noFill/>
        </p:spPr>
        <p:txBody>
          <a:bodyPr wrap="none" rtlCol="0">
            <a:spAutoFit/>
          </a:bodyPr>
          <a:lstStyle/>
          <a:p>
            <a:r>
              <a:rPr lang="ro-RO" b="1" dirty="0" smtClean="0">
                <a:solidFill>
                  <a:schemeClr val="bg1"/>
                </a:solidFill>
              </a:rPr>
              <a:t>BUTTON</a:t>
            </a:r>
            <a:endParaRPr lang="en-US" b="1" dirty="0">
              <a:solidFill>
                <a:schemeClr val="bg1"/>
              </a:solidFill>
            </a:endParaRPr>
          </a:p>
        </p:txBody>
      </p:sp>
      <p:sp>
        <p:nvSpPr>
          <p:cNvPr id="16" name="TextBox 15"/>
          <p:cNvSpPr txBox="1"/>
          <p:nvPr/>
        </p:nvSpPr>
        <p:spPr>
          <a:xfrm>
            <a:off x="1022313" y="5877272"/>
            <a:ext cx="1292085" cy="369332"/>
          </a:xfrm>
          <a:prstGeom prst="rect">
            <a:avLst/>
          </a:prstGeom>
          <a:noFill/>
        </p:spPr>
        <p:txBody>
          <a:bodyPr wrap="none" rtlCol="0">
            <a:spAutoFit/>
          </a:bodyPr>
          <a:lstStyle/>
          <a:p>
            <a:r>
              <a:rPr lang="ro-RO" b="1" dirty="0" smtClean="0">
                <a:solidFill>
                  <a:schemeClr val="bg1"/>
                </a:solidFill>
              </a:rPr>
              <a:t>RESISTORS</a:t>
            </a:r>
            <a:endParaRPr lang="en-US" b="1" dirty="0">
              <a:solidFill>
                <a:schemeClr val="bg1"/>
              </a:solidFill>
            </a:endParaRPr>
          </a:p>
        </p:txBody>
      </p:sp>
      <p:sp>
        <p:nvSpPr>
          <p:cNvPr id="27" name="Up Arrow 26"/>
          <p:cNvSpPr/>
          <p:nvPr/>
        </p:nvSpPr>
        <p:spPr>
          <a:xfrm>
            <a:off x="4786727" y="5562528"/>
            <a:ext cx="360040" cy="7920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a:off x="3036831" y="4178784"/>
            <a:ext cx="360040" cy="939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1488335" y="4842465"/>
            <a:ext cx="360040" cy="9398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ent Arrow 27"/>
          <p:cNvSpPr/>
          <p:nvPr/>
        </p:nvSpPr>
        <p:spPr>
          <a:xfrm rot="10800000">
            <a:off x="8020678" y="2086929"/>
            <a:ext cx="792088" cy="112299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ent Arrow 31"/>
          <p:cNvSpPr/>
          <p:nvPr/>
        </p:nvSpPr>
        <p:spPr>
          <a:xfrm>
            <a:off x="284747" y="2452802"/>
            <a:ext cx="1203588" cy="8932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Up Arrow 32"/>
          <p:cNvSpPr/>
          <p:nvPr/>
        </p:nvSpPr>
        <p:spPr>
          <a:xfrm rot="5400000">
            <a:off x="451955" y="3805669"/>
            <a:ext cx="360040" cy="11155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p:cNvSpPr>
            <a:spLocks noGrp="1"/>
          </p:cNvSpPr>
          <p:nvPr>
            <p:ph type="title"/>
          </p:nvPr>
        </p:nvSpPr>
        <p:spPr>
          <a:xfrm>
            <a:off x="60458" y="116632"/>
            <a:ext cx="4752528" cy="792088"/>
          </a:xfrm>
        </p:spPr>
        <p:txBody>
          <a:bodyPr/>
          <a:lstStyle/>
          <a:p>
            <a:r>
              <a:rPr lang="ro-RO" sz="4400" dirty="0" smtClean="0">
                <a:solidFill>
                  <a:schemeClr val="bg1"/>
                </a:solidFill>
                <a:latin typeface="Algerian" pitchFamily="82" charset="0"/>
              </a:rPr>
              <a:t>- Components -</a:t>
            </a:r>
            <a:endParaRPr lang="en-US" sz="4400" dirty="0">
              <a:solidFill>
                <a:schemeClr val="bg1"/>
              </a:solidFill>
              <a:latin typeface="Algerian" pitchFamily="82" charset="0"/>
            </a:endParaRPr>
          </a:p>
        </p:txBody>
      </p:sp>
      <p:sp>
        <p:nvSpPr>
          <p:cNvPr id="38" name="TextBox 37"/>
          <p:cNvSpPr txBox="1"/>
          <p:nvPr/>
        </p:nvSpPr>
        <p:spPr>
          <a:xfrm>
            <a:off x="-108120" y="4795422"/>
            <a:ext cx="1262009" cy="646331"/>
          </a:xfrm>
          <a:prstGeom prst="rect">
            <a:avLst/>
          </a:prstGeom>
          <a:noFill/>
        </p:spPr>
        <p:txBody>
          <a:bodyPr wrap="square" rtlCol="0">
            <a:spAutoFit/>
          </a:bodyPr>
          <a:lstStyle/>
          <a:p>
            <a:r>
              <a:rPr lang="ro-RO" b="1" dirty="0" smtClean="0">
                <a:solidFill>
                  <a:schemeClr val="bg1"/>
                </a:solidFill>
              </a:rPr>
              <a:t>CERAMIC CAPACITOR</a:t>
            </a:r>
            <a:endParaRPr lang="en-US" b="1" dirty="0">
              <a:solidFill>
                <a:schemeClr val="bg1"/>
              </a:solidFill>
            </a:endParaRPr>
          </a:p>
        </p:txBody>
      </p:sp>
      <p:sp>
        <p:nvSpPr>
          <p:cNvPr id="39" name="TextBox 38"/>
          <p:cNvSpPr txBox="1"/>
          <p:nvPr/>
        </p:nvSpPr>
        <p:spPr>
          <a:xfrm>
            <a:off x="-10463" y="6246604"/>
            <a:ext cx="1675395" cy="369332"/>
          </a:xfrm>
          <a:prstGeom prst="rect">
            <a:avLst/>
          </a:prstGeom>
          <a:noFill/>
        </p:spPr>
        <p:txBody>
          <a:bodyPr wrap="none" rtlCol="0">
            <a:spAutoFit/>
          </a:bodyPr>
          <a:lstStyle/>
          <a:p>
            <a:r>
              <a:rPr lang="ro-RO" b="1" dirty="0" smtClean="0">
                <a:solidFill>
                  <a:schemeClr val="bg1"/>
                </a:solidFill>
              </a:rPr>
              <a:t>CONDENSATOR</a:t>
            </a:r>
            <a:endParaRPr lang="en-US" b="1" dirty="0">
              <a:solidFill>
                <a:schemeClr val="bg1"/>
              </a:solidFill>
            </a:endParaRPr>
          </a:p>
        </p:txBody>
      </p:sp>
    </p:spTree>
    <p:extLst>
      <p:ext uri="{BB962C8B-B14F-4D97-AF65-F5344CB8AC3E}">
        <p14:creationId xmlns:p14="http://schemas.microsoft.com/office/powerpoint/2010/main" val="19741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fltVal val="0"/>
                                          </p:val>
                                        </p:tav>
                                        <p:tav tm="100000">
                                          <p:val>
                                            <p:strVal val="#ppt_h"/>
                                          </p:val>
                                        </p:tav>
                                      </p:tavLst>
                                    </p:anim>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500" fill="hold"/>
                                        <p:tgtEl>
                                          <p:spTgt spid="9"/>
                                        </p:tgtEl>
                                        <p:attrNameLst>
                                          <p:attrName>ppt_w</p:attrName>
                                        </p:attrNameLst>
                                      </p:cBhvr>
                                      <p:tavLst>
                                        <p:tav tm="0">
                                          <p:val>
                                            <p:fltVal val="0"/>
                                          </p:val>
                                        </p:tav>
                                        <p:tav tm="100000">
                                          <p:val>
                                            <p:strVal val="#ppt_w"/>
                                          </p:val>
                                        </p:tav>
                                      </p:tavLst>
                                    </p:anim>
                                    <p:anim calcmode="lin" valueType="num">
                                      <p:cBhvr>
                                        <p:cTn id="82" dur="500" fill="hold"/>
                                        <p:tgtEl>
                                          <p:spTgt spid="9"/>
                                        </p:tgtEl>
                                        <p:attrNameLst>
                                          <p:attrName>ppt_h</p:attrName>
                                        </p:attrNameLst>
                                      </p:cBhvr>
                                      <p:tavLst>
                                        <p:tav tm="0">
                                          <p:val>
                                            <p:fltVal val="0"/>
                                          </p:val>
                                        </p:tav>
                                        <p:tav tm="100000">
                                          <p:val>
                                            <p:strVal val="#ppt_h"/>
                                          </p:val>
                                        </p:tav>
                                      </p:tavLst>
                                    </p:anim>
                                    <p:animEffect transition="in" filter="fade">
                                      <p:cBhvr>
                                        <p:cTn id="83" dur="500"/>
                                        <p:tgtEl>
                                          <p:spTgt spid="9"/>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p:cTn id="93" dur="500" fill="hold"/>
                                        <p:tgtEl>
                                          <p:spTgt spid="33"/>
                                        </p:tgtEl>
                                        <p:attrNameLst>
                                          <p:attrName>ppt_w</p:attrName>
                                        </p:attrNameLst>
                                      </p:cBhvr>
                                      <p:tavLst>
                                        <p:tav tm="0">
                                          <p:val>
                                            <p:fltVal val="0"/>
                                          </p:val>
                                        </p:tav>
                                        <p:tav tm="100000">
                                          <p:val>
                                            <p:strVal val="#ppt_w"/>
                                          </p:val>
                                        </p:tav>
                                      </p:tavLst>
                                    </p:anim>
                                    <p:anim calcmode="lin" valueType="num">
                                      <p:cBhvr>
                                        <p:cTn id="94" dur="500" fill="hold"/>
                                        <p:tgtEl>
                                          <p:spTgt spid="33"/>
                                        </p:tgtEl>
                                        <p:attrNameLst>
                                          <p:attrName>ppt_h</p:attrName>
                                        </p:attrNameLst>
                                      </p:cBhvr>
                                      <p:tavLst>
                                        <p:tav tm="0">
                                          <p:val>
                                            <p:fltVal val="0"/>
                                          </p:val>
                                        </p:tav>
                                        <p:tav tm="100000">
                                          <p:val>
                                            <p:strVal val="#ppt_h"/>
                                          </p:val>
                                        </p:tav>
                                      </p:tavLst>
                                    </p:anim>
                                    <p:animEffect transition="in" filter="fade">
                                      <p:cBhvr>
                                        <p:cTn id="95" dur="500"/>
                                        <p:tgtEl>
                                          <p:spTgt spid="33"/>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 calcmode="lin" valueType="num">
                                      <p:cBhvr>
                                        <p:cTn id="100" dur="500" fill="hold"/>
                                        <p:tgtEl>
                                          <p:spTgt spid="36"/>
                                        </p:tgtEl>
                                        <p:attrNameLst>
                                          <p:attrName>ppt_w</p:attrName>
                                        </p:attrNameLst>
                                      </p:cBhvr>
                                      <p:tavLst>
                                        <p:tav tm="0">
                                          <p:val>
                                            <p:fltVal val="0"/>
                                          </p:val>
                                        </p:tav>
                                        <p:tav tm="100000">
                                          <p:val>
                                            <p:strVal val="#ppt_w"/>
                                          </p:val>
                                        </p:tav>
                                      </p:tavLst>
                                    </p:anim>
                                    <p:anim calcmode="lin" valueType="num">
                                      <p:cBhvr>
                                        <p:cTn id="101" dur="500" fill="hold"/>
                                        <p:tgtEl>
                                          <p:spTgt spid="36"/>
                                        </p:tgtEl>
                                        <p:attrNameLst>
                                          <p:attrName>ppt_h</p:attrName>
                                        </p:attrNameLst>
                                      </p:cBhvr>
                                      <p:tavLst>
                                        <p:tav tm="0">
                                          <p:val>
                                            <p:fltVal val="0"/>
                                          </p:val>
                                        </p:tav>
                                        <p:tav tm="100000">
                                          <p:val>
                                            <p:strVal val="#ppt_h"/>
                                          </p:val>
                                        </p:tav>
                                      </p:tavLst>
                                    </p:anim>
                                    <p:animEffect transition="in" filter="fade">
                                      <p:cBhvr>
                                        <p:cTn id="102" dur="500"/>
                                        <p:tgtEl>
                                          <p:spTgt spid="3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500" fill="hold"/>
                                        <p:tgtEl>
                                          <p:spTgt spid="38"/>
                                        </p:tgtEl>
                                        <p:attrNameLst>
                                          <p:attrName>ppt_w</p:attrName>
                                        </p:attrNameLst>
                                      </p:cBhvr>
                                      <p:tavLst>
                                        <p:tav tm="0">
                                          <p:val>
                                            <p:fltVal val="0"/>
                                          </p:val>
                                        </p:tav>
                                        <p:tav tm="100000">
                                          <p:val>
                                            <p:strVal val="#ppt_w"/>
                                          </p:val>
                                        </p:tav>
                                      </p:tavLst>
                                    </p:anim>
                                    <p:anim calcmode="lin" valueType="num">
                                      <p:cBhvr>
                                        <p:cTn id="106" dur="500" fill="hold"/>
                                        <p:tgtEl>
                                          <p:spTgt spid="38"/>
                                        </p:tgtEl>
                                        <p:attrNameLst>
                                          <p:attrName>ppt_h</p:attrName>
                                        </p:attrNameLst>
                                      </p:cBhvr>
                                      <p:tavLst>
                                        <p:tav tm="0">
                                          <p:val>
                                            <p:fltVal val="0"/>
                                          </p:val>
                                        </p:tav>
                                        <p:tav tm="100000">
                                          <p:val>
                                            <p:strVal val="#ppt_h"/>
                                          </p:val>
                                        </p:tav>
                                      </p:tavLst>
                                    </p:anim>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ppt_w</p:attrName>
                                        </p:attrNameLst>
                                      </p:cBhvr>
                                      <p:tavLst>
                                        <p:tav tm="0">
                                          <p:val>
                                            <p:fltVal val="0"/>
                                          </p:val>
                                        </p:tav>
                                        <p:tav tm="100000">
                                          <p:val>
                                            <p:strVal val="#ppt_w"/>
                                          </p:val>
                                        </p:tav>
                                      </p:tavLst>
                                    </p:anim>
                                    <p:anim calcmode="lin" valueType="num">
                                      <p:cBhvr>
                                        <p:cTn id="113" dur="500" fill="hold"/>
                                        <p:tgtEl>
                                          <p:spTgt spid="37"/>
                                        </p:tgtEl>
                                        <p:attrNameLst>
                                          <p:attrName>ppt_h</p:attrName>
                                        </p:attrNameLst>
                                      </p:cBhvr>
                                      <p:tavLst>
                                        <p:tav tm="0">
                                          <p:val>
                                            <p:fltVal val="0"/>
                                          </p:val>
                                        </p:tav>
                                        <p:tav tm="100000">
                                          <p:val>
                                            <p:strVal val="#ppt_h"/>
                                          </p:val>
                                        </p:tav>
                                      </p:tavLst>
                                    </p:anim>
                                    <p:animEffect transition="in" filter="fade">
                                      <p:cBhvr>
                                        <p:cTn id="114" dur="500"/>
                                        <p:tgtEl>
                                          <p:spTgt spid="3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p:cTn id="117" dur="500" fill="hold"/>
                                        <p:tgtEl>
                                          <p:spTgt spid="39"/>
                                        </p:tgtEl>
                                        <p:attrNameLst>
                                          <p:attrName>ppt_w</p:attrName>
                                        </p:attrNameLst>
                                      </p:cBhvr>
                                      <p:tavLst>
                                        <p:tav tm="0">
                                          <p:val>
                                            <p:fltVal val="0"/>
                                          </p:val>
                                        </p:tav>
                                        <p:tav tm="100000">
                                          <p:val>
                                            <p:strVal val="#ppt_w"/>
                                          </p:val>
                                        </p:tav>
                                      </p:tavLst>
                                    </p:anim>
                                    <p:anim calcmode="lin" valueType="num">
                                      <p:cBhvr>
                                        <p:cTn id="118" dur="500" fill="hold"/>
                                        <p:tgtEl>
                                          <p:spTgt spid="39"/>
                                        </p:tgtEl>
                                        <p:attrNameLst>
                                          <p:attrName>ppt_h</p:attrName>
                                        </p:attrNameLst>
                                      </p:cBhvr>
                                      <p:tavLst>
                                        <p:tav tm="0">
                                          <p:val>
                                            <p:fltVal val="0"/>
                                          </p:val>
                                        </p:tav>
                                        <p:tav tm="100000">
                                          <p:val>
                                            <p:strVal val="#ppt_h"/>
                                          </p:val>
                                        </p:tav>
                                      </p:tavLst>
                                    </p:anim>
                                    <p:animEffect transition="in" filter="fade">
                                      <p:cBhvr>
                                        <p:cTn id="1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7" grpId="0"/>
      <p:bldP spid="8" grpId="0"/>
      <p:bldP spid="9" grpId="0"/>
      <p:bldP spid="11" grpId="0"/>
      <p:bldP spid="12" grpId="0"/>
      <p:bldP spid="13" grpId="0"/>
      <p:bldP spid="14" grpId="0"/>
      <p:bldP spid="15" grpId="0"/>
      <p:bldP spid="16" grpId="0"/>
      <p:bldP spid="27" grpId="0" animBg="1"/>
      <p:bldP spid="29" grpId="0" animBg="1"/>
      <p:bldP spid="30" grpId="0" animBg="1"/>
      <p:bldP spid="28" grpId="0" animBg="1"/>
      <p:bldP spid="32" grpId="0" animBg="1"/>
      <p:bldP spid="33" grpId="0" animBg="1"/>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fruits hd"/>
          <p:cNvPicPr>
            <a:picLocks noChangeAspect="1" noChangeArrowheads="1"/>
          </p:cNvPicPr>
          <p:nvPr/>
        </p:nvPicPr>
        <p:blipFill rotWithShape="1">
          <a:blip r:embed="rId3">
            <a:extLst>
              <a:ext uri="{28A0092B-C50C-407E-A947-70E740481C1C}">
                <a14:useLocalDpi xmlns:a14="http://schemas.microsoft.com/office/drawing/2010/main" val="0"/>
              </a:ext>
            </a:extLst>
          </a:blip>
          <a:srcRect l="8782" r="16085"/>
          <a:stretch/>
        </p:blipFill>
        <p:spPr bwMode="auto">
          <a:xfrm>
            <a:off x="0" y="-68270"/>
            <a:ext cx="9251504" cy="69262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839560" y="1652918"/>
            <a:ext cx="5572381" cy="5768581"/>
          </a:xfrm>
          <a:prstGeom prst="rect">
            <a:avLst/>
          </a:prstGeom>
        </p:spPr>
        <p:txBody>
          <a:bodyPr vert="horz" lIns="91440" tIns="45720" rIns="91440" bIns="45720" rtlCol="0" anchor="ctr">
            <a:prstTxWarp prst="textArchUpPour">
              <a:avLst/>
            </a:prstTxWarp>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7200" dirty="0" smtClean="0">
                <a:latin typeface="Algerian" pitchFamily="82" charset="0"/>
              </a:rPr>
              <a:t>- RULES -</a:t>
            </a:r>
            <a:endParaRPr lang="en-US" sz="7200" dirty="0">
              <a:latin typeface="Algerian" pitchFamily="82" charset="0"/>
            </a:endParaRPr>
          </a:p>
        </p:txBody>
      </p:sp>
    </p:spTree>
    <p:extLst>
      <p:ext uri="{BB962C8B-B14F-4D97-AF65-F5344CB8AC3E}">
        <p14:creationId xmlns:p14="http://schemas.microsoft.com/office/powerpoint/2010/main" val="1680264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6779" r="10763"/>
          <a:stretch/>
        </p:blipFill>
        <p:spPr bwMode="auto">
          <a:xfrm>
            <a:off x="-1" y="-30128"/>
            <a:ext cx="9144001" cy="693077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13" y="-30128"/>
            <a:ext cx="9241024" cy="69307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6282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ruits hd"/>
          <p:cNvPicPr>
            <a:picLocks noChangeAspect="1" noChangeArrowheads="1"/>
          </p:cNvPicPr>
          <p:nvPr/>
        </p:nvPicPr>
        <p:blipFill rotWithShape="1">
          <a:blip r:embed="rId3">
            <a:extLst>
              <a:ext uri="{28A0092B-C50C-407E-A947-70E740481C1C}">
                <a14:useLocalDpi xmlns:a14="http://schemas.microsoft.com/office/drawing/2010/main" val="0"/>
              </a:ext>
            </a:extLst>
          </a:blip>
          <a:srcRect l="13171" r="11926"/>
          <a:stretch/>
        </p:blipFill>
        <p:spPr bwMode="auto">
          <a:xfrm>
            <a:off x="0" y="0"/>
            <a:ext cx="9144000" cy="68667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419872" y="548680"/>
            <a:ext cx="3024336" cy="792088"/>
          </a:xfrm>
        </p:spPr>
        <p:txBody>
          <a:bodyPr/>
          <a:lstStyle/>
          <a:p>
            <a:r>
              <a:rPr lang="ro-RO" sz="4400" dirty="0" smtClean="0">
                <a:solidFill>
                  <a:schemeClr val="bg1"/>
                </a:solidFill>
                <a:latin typeface="Algerian" pitchFamily="82" charset="0"/>
              </a:rPr>
              <a:t>- CARDS -</a:t>
            </a:r>
            <a:endParaRPr lang="en-US" sz="4400" dirty="0">
              <a:solidFill>
                <a:schemeClr val="bg1"/>
              </a:solidFill>
              <a:latin typeface="Algerian" pitchFamily="82" charset="0"/>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24128" y="3157110"/>
            <a:ext cx="3156495" cy="1607260"/>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303" y="1691423"/>
            <a:ext cx="4584365" cy="4538635"/>
          </a:xfrm>
          <a:prstGeom prst="rect">
            <a:avLst/>
          </a:prstGeom>
          <a:ln>
            <a:noFill/>
          </a:ln>
          <a:effectLst>
            <a:softEdge rad="112500"/>
          </a:effectLst>
        </p:spPr>
      </p:pic>
      <p:sp>
        <p:nvSpPr>
          <p:cNvPr id="10" name="Title 1"/>
          <p:cNvSpPr txBox="1">
            <a:spLocks/>
          </p:cNvSpPr>
          <p:nvPr/>
        </p:nvSpPr>
        <p:spPr>
          <a:xfrm>
            <a:off x="1582719" y="6065912"/>
            <a:ext cx="3024336"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3200" dirty="0" smtClean="0">
                <a:solidFill>
                  <a:schemeClr val="bg1"/>
                </a:solidFill>
                <a:latin typeface="Algerian" pitchFamily="82" charset="0"/>
              </a:rPr>
              <a:t>- Fruits-</a:t>
            </a:r>
            <a:endParaRPr lang="en-US" sz="3200" dirty="0">
              <a:solidFill>
                <a:schemeClr val="bg1"/>
              </a:solidFill>
              <a:latin typeface="Algerian" pitchFamily="82" charset="0"/>
            </a:endParaRPr>
          </a:p>
        </p:txBody>
      </p:sp>
      <p:sp>
        <p:nvSpPr>
          <p:cNvPr id="11" name="Title 1"/>
          <p:cNvSpPr txBox="1">
            <a:spLocks/>
          </p:cNvSpPr>
          <p:nvPr/>
        </p:nvSpPr>
        <p:spPr>
          <a:xfrm>
            <a:off x="6300192" y="2492896"/>
            <a:ext cx="2736304"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3200" dirty="0" smtClean="0">
                <a:solidFill>
                  <a:schemeClr val="bg1"/>
                </a:solidFill>
                <a:latin typeface="Algerian" pitchFamily="82" charset="0"/>
              </a:rPr>
              <a:t>- Points -</a:t>
            </a:r>
            <a:endParaRPr lang="en-US" sz="3200" dirty="0">
              <a:solidFill>
                <a:schemeClr val="bg1"/>
              </a:solidFill>
              <a:latin typeface="Algerian" pitchFamily="82" charset="0"/>
            </a:endParaRPr>
          </a:p>
        </p:txBody>
      </p:sp>
    </p:spTree>
    <p:extLst>
      <p:ext uri="{BB962C8B-B14F-4D97-AF65-F5344CB8AC3E}">
        <p14:creationId xmlns:p14="http://schemas.microsoft.com/office/powerpoint/2010/main" val="4156108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211" y="770424"/>
            <a:ext cx="7520940" cy="548640"/>
          </a:xfrm>
        </p:spPr>
        <p:txBody>
          <a:bodyPr/>
          <a:lstStyle/>
          <a:p>
            <a:endParaRPr lang="en-US"/>
          </a:p>
        </p:txBody>
      </p:sp>
      <p:sp>
        <p:nvSpPr>
          <p:cNvPr id="3" name="Content Placeholder 2"/>
          <p:cNvSpPr>
            <a:spLocks noGrp="1"/>
          </p:cNvSpPr>
          <p:nvPr>
            <p:ph idx="1"/>
          </p:nvPr>
        </p:nvSpPr>
        <p:spPr>
          <a:xfrm>
            <a:off x="834211" y="1505292"/>
            <a:ext cx="7520940" cy="3579849"/>
          </a:xfrm>
        </p:spPr>
        <p:txBody>
          <a:bodyPr/>
          <a:lstStyle/>
          <a:p>
            <a:endParaRPr lang="en-US"/>
          </a:p>
        </p:txBody>
      </p:sp>
      <p:pic>
        <p:nvPicPr>
          <p:cNvPr id="4" name="Picture 4" descr="Image result for fruits hd"/>
          <p:cNvPicPr>
            <a:picLocks noChangeAspect="1" noChangeArrowheads="1"/>
          </p:cNvPicPr>
          <p:nvPr/>
        </p:nvPicPr>
        <p:blipFill rotWithShape="1">
          <a:blip r:embed="rId3">
            <a:extLst>
              <a:ext uri="{28A0092B-C50C-407E-A947-70E740481C1C}">
                <a14:useLocalDpi xmlns:a14="http://schemas.microsoft.com/office/drawing/2010/main" val="0"/>
              </a:ext>
            </a:extLst>
          </a:blip>
          <a:srcRect l="8782" r="16085"/>
          <a:stretch/>
        </p:blipFill>
        <p:spPr bwMode="auto">
          <a:xfrm>
            <a:off x="0" y="-68270"/>
            <a:ext cx="9251504" cy="6926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827" y="4195573"/>
            <a:ext cx="5669771" cy="17603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827" y="1196752"/>
            <a:ext cx="3734124" cy="1775614"/>
          </a:xfrm>
          <a:prstGeom prst="rect">
            <a:avLst/>
          </a:prstGeom>
        </p:spPr>
      </p:pic>
      <p:sp>
        <p:nvSpPr>
          <p:cNvPr id="7" name="Title 1"/>
          <p:cNvSpPr txBox="1">
            <a:spLocks/>
          </p:cNvSpPr>
          <p:nvPr/>
        </p:nvSpPr>
        <p:spPr>
          <a:xfrm>
            <a:off x="1551196" y="404664"/>
            <a:ext cx="2165386"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3200" dirty="0" smtClean="0">
                <a:latin typeface="Algerian" pitchFamily="82" charset="0"/>
              </a:rPr>
              <a:t>- double -</a:t>
            </a:r>
            <a:endParaRPr lang="en-US" sz="3200" dirty="0">
              <a:latin typeface="Algerian" pitchFamily="82" charset="0"/>
            </a:endParaRPr>
          </a:p>
        </p:txBody>
      </p:sp>
      <p:sp>
        <p:nvSpPr>
          <p:cNvPr id="8" name="Title 1"/>
          <p:cNvSpPr txBox="1">
            <a:spLocks/>
          </p:cNvSpPr>
          <p:nvPr/>
        </p:nvSpPr>
        <p:spPr>
          <a:xfrm>
            <a:off x="1300470" y="3403485"/>
            <a:ext cx="2666837"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3200" dirty="0" smtClean="0">
                <a:latin typeface="Algerian" pitchFamily="82" charset="0"/>
              </a:rPr>
              <a:t>- SANDWICH -</a:t>
            </a:r>
            <a:endParaRPr lang="en-US" sz="3200" dirty="0">
              <a:latin typeface="Algerian" pitchFamily="82" charset="0"/>
            </a:endParaRPr>
          </a:p>
        </p:txBody>
      </p:sp>
      <p:sp>
        <p:nvSpPr>
          <p:cNvPr id="10" name="Right Arrow 9"/>
          <p:cNvSpPr/>
          <p:nvPr/>
        </p:nvSpPr>
        <p:spPr>
          <a:xfrm>
            <a:off x="2345857" y="1940543"/>
            <a:ext cx="576064" cy="28803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ight Arrow 10"/>
          <p:cNvSpPr/>
          <p:nvPr/>
        </p:nvSpPr>
        <p:spPr>
          <a:xfrm>
            <a:off x="2345857" y="4931743"/>
            <a:ext cx="576064" cy="28803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ight Arrow 11"/>
          <p:cNvSpPr/>
          <p:nvPr/>
        </p:nvSpPr>
        <p:spPr>
          <a:xfrm>
            <a:off x="4337720" y="4931743"/>
            <a:ext cx="576064" cy="288032"/>
          </a:xfrm>
          <a:prstGeom prst="righ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422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Image result for fruits h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04" r="8489"/>
          <a:stretch/>
        </p:blipFill>
        <p:spPr bwMode="auto">
          <a:xfrm>
            <a:off x="0" y="0"/>
            <a:ext cx="9144000" cy="686031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91680" y="3034112"/>
            <a:ext cx="576064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ro-RO" sz="4400" dirty="0" smtClean="0">
                <a:solidFill>
                  <a:schemeClr val="tx1">
                    <a:lumMod val="75000"/>
                    <a:lumOff val="25000"/>
                  </a:schemeClr>
                </a:solidFill>
                <a:latin typeface="Algerian" pitchFamily="82" charset="0"/>
              </a:rPr>
              <a:t>- ANY VOLUNTEERS? -</a:t>
            </a:r>
            <a:endParaRPr lang="en-US" sz="4400" dirty="0">
              <a:solidFill>
                <a:schemeClr val="tx1">
                  <a:lumMod val="75000"/>
                  <a:lumOff val="25000"/>
                </a:schemeClr>
              </a:solidFill>
              <a:latin typeface="Algerian" pitchFamily="82" charset="0"/>
            </a:endParaRPr>
          </a:p>
        </p:txBody>
      </p:sp>
    </p:spTree>
    <p:extLst>
      <p:ext uri="{BB962C8B-B14F-4D97-AF65-F5344CB8AC3E}">
        <p14:creationId xmlns:p14="http://schemas.microsoft.com/office/powerpoint/2010/main" val="1555322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135</TotalTime>
  <Words>354</Words>
  <Application>Microsoft Office PowerPoint</Application>
  <PresentationFormat>On-screen Show (4:3)</PresentationFormat>
  <Paragraphs>40</Paragraphs>
  <Slides>7</Slides>
  <Notes>6</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Angles</vt:lpstr>
      <vt:lpstr>Fruit Speed</vt:lpstr>
      <vt:lpstr>- Components -</vt:lpstr>
      <vt:lpstr>PowerPoint Presentation</vt:lpstr>
      <vt:lpstr>PowerPoint Presentation</vt:lpstr>
      <vt:lpstr>- CARDS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 Speed</dc:title>
  <dc:creator>Irina</dc:creator>
  <cp:lastModifiedBy>Irina</cp:lastModifiedBy>
  <cp:revision>16</cp:revision>
  <dcterms:created xsi:type="dcterms:W3CDTF">2018-12-19T08:03:30Z</dcterms:created>
  <dcterms:modified xsi:type="dcterms:W3CDTF">2018-12-19T10:21:56Z</dcterms:modified>
</cp:coreProperties>
</file>